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03" r:id="rId7"/>
    <p:sldId id="304" r:id="rId8"/>
    <p:sldId id="305" r:id="rId9"/>
    <p:sldId id="320" r:id="rId10"/>
    <p:sldId id="322" r:id="rId11"/>
    <p:sldId id="321" r:id="rId12"/>
    <p:sldId id="317" r:id="rId13"/>
    <p:sldId id="316" r:id="rId14"/>
    <p:sldId id="352" r:id="rId15"/>
    <p:sldId id="353" r:id="rId16"/>
    <p:sldId id="354" r:id="rId17"/>
    <p:sldId id="319" r:id="rId18"/>
    <p:sldId id="331" r:id="rId19"/>
    <p:sldId id="333" r:id="rId20"/>
    <p:sldId id="334" r:id="rId21"/>
    <p:sldId id="336" r:id="rId22"/>
    <p:sldId id="351"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4285" autoAdjust="0"/>
  </p:normalViewPr>
  <p:slideViewPr>
    <p:cSldViewPr snapToGrid="0">
      <p:cViewPr varScale="1">
        <p:scale>
          <a:sx n="59" d="100"/>
          <a:sy n="59" d="100"/>
        </p:scale>
        <p:origin x="249" y="24"/>
      </p:cViewPr>
      <p:guideLst/>
    </p:cSldViewPr>
  </p:slideViewPr>
  <p:notesTextViewPr>
    <p:cViewPr>
      <p:scale>
        <a:sx n="1" d="1"/>
        <a:sy n="1" d="1"/>
      </p:scale>
      <p:origin x="0" y="0"/>
    </p:cViewPr>
  </p:notesTextViewPr>
  <p:sorterViewPr>
    <p:cViewPr varScale="1">
      <p:scale>
        <a:sx n="100" d="100"/>
        <a:sy n="100" d="100"/>
      </p:scale>
      <p:origin x="0" y="-2613"/>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2018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2683139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556331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74487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HTTP/1 Polling or AMQP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Suite – does it offer a good starting point for us?</a:t>
            </a:r>
          </a:p>
          <a:p>
            <a:pPr marL="171450" indent="-171450">
              <a:buFont typeface="Arial" panose="020B0604020202020204" pitchFamily="34" charset="0"/>
              <a:buChar char="•"/>
            </a:pPr>
            <a:r>
              <a:rPr lang="en-US" dirty="0"/>
              <a:t>Azure IoT Suite offers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Azure IoT Suite and customize it to meet their particular needs. </a:t>
            </a:r>
          </a:p>
          <a:p>
            <a:pPr marL="171450" indent="-171450">
              <a:buFont typeface="Arial" panose="020B0604020202020204" pitchFamily="34" charset="0"/>
              <a:buChar char="•"/>
            </a:pPr>
            <a:r>
              <a:rPr lang="en-US" dirty="0"/>
              <a:t>The Remote Monitoring preconfigured solution provided by Azure IoT Suite provides a solution that is reasonably close to the needs of Fabrikam albeit some additional work is needed to handle the cold path processing, to leverage Spark, or to use Azure SQL Data Warehouse.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We need to know when devices are not transmitting telemetry. Is there a way for us to find out?</a:t>
            </a:r>
          </a:p>
          <a:p>
            <a:pPr marL="171450" indent="-171450">
              <a:buFont typeface="Arial" panose="020B0604020202020204" pitchFamily="34" charset="0"/>
              <a:buChar char="•"/>
            </a:pPr>
            <a:r>
              <a:rPr lang="en-US" dirty="0"/>
              <a:t>Yes. A good indicator that a device is not transmitting telemetry, is that it has disconnected but not reconnected after a period of time. </a:t>
            </a:r>
          </a:p>
          <a:p>
            <a:pPr marL="171450" indent="-171450">
              <a:buFont typeface="Arial" panose="020B0604020202020204" pitchFamily="34" charset="0"/>
              <a:buChar char="•"/>
            </a:pPr>
            <a:r>
              <a:rPr lang="en-US" dirty="0"/>
              <a:t>Use IoT Hub Operations Monitoring to enable verbose connection monitoring. </a:t>
            </a:r>
          </a:p>
          <a:p>
            <a:pPr marL="171450" indent="-171450">
              <a:buFont typeface="Arial" panose="020B0604020202020204" pitchFamily="34" charset="0"/>
              <a:buChar char="•"/>
            </a:pPr>
            <a:r>
              <a:rPr lang="en-US" dirty="0"/>
              <a:t>Configure Stream Analytics to use Operations Monitoring as an input source.</a:t>
            </a:r>
          </a:p>
          <a:p>
            <a:pPr marL="171450" indent="-171450">
              <a:buFont typeface="Arial" panose="020B0604020202020204" pitchFamily="34" charset="0"/>
              <a:buChar char="•"/>
            </a:pPr>
            <a:r>
              <a:rPr lang="en-US" dirty="0"/>
              <a:t>Create a query that joins the connected and disconnected events, returning only those devices with a disconnect event but no reconnect event within a certain period of time, such as 180 seconds.</a:t>
            </a:r>
          </a:p>
          <a:p>
            <a:pPr marL="171450" indent="-171450">
              <a:buFont typeface="Arial" panose="020B0604020202020204" pitchFamily="34" charset="0"/>
              <a:buChar char="•"/>
            </a:pPr>
            <a:r>
              <a:rPr lang="en-US" dirty="0"/>
              <a:t>Output those events to Power BI for visualization, or to a Service Bus queue for further processing and alerting mechanisms.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2/27/2019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Suite – does it offer a good starting point for us?</a:t>
            </a:r>
          </a:p>
          <a:p>
            <a:pPr marL="171450" indent="-171450">
              <a:buFont typeface="Arial" panose="020B0604020202020204" pitchFamily="34" charset="0"/>
              <a:buChar char="•"/>
            </a:pPr>
            <a:r>
              <a:rPr lang="en-US" dirty="0"/>
              <a:t>We need to know when devices are not transmitting telemetry. Is there a way for us to find out?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5190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6.svg"/><Relationship Id="rId11" Type="http://schemas.openxmlformats.org/officeDocument/2006/relationships/image" Target="../media/image12.png"/><Relationship Id="rId5" Type="http://schemas.openxmlformats.org/officeDocument/2006/relationships/image" Target="../media/image25.png"/><Relationship Id="rId10" Type="http://schemas.openxmlformats.org/officeDocument/2006/relationships/image" Target="../media/image32.svg"/><Relationship Id="rId4" Type="http://schemas.openxmlformats.org/officeDocument/2006/relationships/image" Target="../media/image28.sv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Real Time Analytics</a:t>
            </a:r>
            <a:endParaRPr lang="en-US" sz="3236" dirty="0">
              <a:solidFill>
                <a:schemeClr val="tx1"/>
              </a:solidFill>
              <a:latin typeface="Segoe UI" panose="020B0502040204020203" pitchFamily="34" charset="0"/>
            </a:endParaRPr>
          </a:p>
        </p:txBody>
      </p:sp>
      <p:pic>
        <p:nvPicPr>
          <p:cNvPr id="5" name="Picture 4" descr="&quot;&quot;" title="&quot;&quot;">
            <a:extLst>
              <a:ext uri="{FF2B5EF4-FFF2-40B4-BE49-F238E27FC236}">
                <a16:creationId xmlns:a16="http://schemas.microsoft.com/office/drawing/2014/main" id="{B06C72CC-605A-4C15-A1AB-6CA0730A14B7}"/>
              </a:ext>
            </a:extLst>
          </p:cNvPr>
          <p:cNvPicPr>
            <a:picLocks noChangeAspect="1"/>
          </p:cNvPicPr>
          <p:nvPr/>
        </p:nvPicPr>
        <p:blipFill>
          <a:blip r:embed="rId3"/>
          <a:stretch>
            <a:fillRect/>
          </a:stretch>
        </p:blipFill>
        <p:spPr>
          <a:xfrm>
            <a:off x="1182085" y="1908448"/>
            <a:ext cx="1786268" cy="3200400"/>
          </a:xfrm>
          <a:prstGeom prst="rect">
            <a:avLst/>
          </a:prstGeom>
        </p:spPr>
      </p:pic>
      <p:pic>
        <p:nvPicPr>
          <p:cNvPr id="1026" name="Picture 2" descr="Image result for azure iot hub">
            <a:extLst>
              <a:ext uri="{FF2B5EF4-FFF2-40B4-BE49-F238E27FC236}">
                <a16:creationId xmlns:a16="http://schemas.microsoft.com/office/drawing/2014/main" id="{034C1269-4B25-47D9-903E-C084AC221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063" y="2538180"/>
            <a:ext cx="1862559" cy="18625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102693BC-0DD3-43A2-838E-0296CDC41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1509" y="224143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8564B81A-14AC-4BD6-A4F4-365A0BBAAB44}"/>
              </a:ext>
            </a:extLst>
          </p:cNvPr>
          <p:cNvSpPr/>
          <p:nvPr/>
        </p:nvSpPr>
        <p:spPr bwMode="auto">
          <a:xfrm>
            <a:off x="3034406" y="3447209"/>
            <a:ext cx="1786268" cy="291312"/>
          </a:xfrm>
          <a:prstGeom prst="rightArrow">
            <a:avLst>
              <a:gd name="adj1" fmla="val 50000"/>
              <a:gd name="adj2"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8DB1BDF0-5DD0-4B04-ACAD-1D1010C5DBE1}"/>
              </a:ext>
            </a:extLst>
          </p:cNvPr>
          <p:cNvSpPr/>
          <p:nvPr/>
        </p:nvSpPr>
        <p:spPr bwMode="auto">
          <a:xfrm>
            <a:off x="6846931" y="3396633"/>
            <a:ext cx="1786268" cy="291312"/>
          </a:xfrm>
          <a:prstGeom prst="rightArrow">
            <a:avLst>
              <a:gd name="adj1" fmla="val 50000"/>
              <a:gd name="adj2"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36B21EBB-BA38-4285-9910-E44333B753CF}"/>
              </a:ext>
            </a:extLst>
          </p:cNvPr>
          <p:cNvSpPr/>
          <p:nvPr/>
        </p:nvSpPr>
        <p:spPr bwMode="auto">
          <a:xfrm>
            <a:off x="3380492" y="2531048"/>
            <a:ext cx="1602223" cy="484921"/>
          </a:xfrm>
          <a:prstGeom prst="wedgeRectCallout">
            <a:avLst>
              <a:gd name="adj1" fmla="val -38005"/>
              <a:gd name="adj2" fmla="val 13075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Message/Events</a:t>
            </a:r>
          </a:p>
        </p:txBody>
      </p:sp>
      <p:sp>
        <p:nvSpPr>
          <p:cNvPr id="7" name="TextBox 6">
            <a:extLst>
              <a:ext uri="{FF2B5EF4-FFF2-40B4-BE49-F238E27FC236}">
                <a16:creationId xmlns:a16="http://schemas.microsoft.com/office/drawing/2014/main" id="{06096244-5D1A-4AF4-8F89-A8650D3AB8C8}"/>
              </a:ext>
            </a:extLst>
          </p:cNvPr>
          <p:cNvSpPr txBox="1"/>
          <p:nvPr/>
        </p:nvSpPr>
        <p:spPr>
          <a:xfrm>
            <a:off x="1031400" y="5226156"/>
            <a:ext cx="208763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Smart Meter</a:t>
            </a:r>
          </a:p>
        </p:txBody>
      </p:sp>
      <p:sp>
        <p:nvSpPr>
          <p:cNvPr id="13" name="TextBox 12">
            <a:extLst>
              <a:ext uri="{FF2B5EF4-FFF2-40B4-BE49-F238E27FC236}">
                <a16:creationId xmlns:a16="http://schemas.microsoft.com/office/drawing/2014/main" id="{E43ACFEB-302B-4608-8D27-24E37080F09F}"/>
              </a:ext>
            </a:extLst>
          </p:cNvPr>
          <p:cNvSpPr txBox="1"/>
          <p:nvPr/>
        </p:nvSpPr>
        <p:spPr>
          <a:xfrm>
            <a:off x="4759293" y="5108848"/>
            <a:ext cx="208763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IoT Hub</a:t>
            </a:r>
          </a:p>
        </p:txBody>
      </p:sp>
      <p:sp>
        <p:nvSpPr>
          <p:cNvPr id="14" name="TextBox 13">
            <a:extLst>
              <a:ext uri="{FF2B5EF4-FFF2-40B4-BE49-F238E27FC236}">
                <a16:creationId xmlns:a16="http://schemas.microsoft.com/office/drawing/2014/main" id="{78F4A1F5-23AF-414E-9129-F13761FAB64D}"/>
              </a:ext>
            </a:extLst>
          </p:cNvPr>
          <p:cNvSpPr txBox="1"/>
          <p:nvPr/>
        </p:nvSpPr>
        <p:spPr>
          <a:xfrm>
            <a:off x="8456501" y="5018487"/>
            <a:ext cx="317299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Time Series Insights</a:t>
            </a:r>
          </a:p>
        </p:txBody>
      </p:sp>
    </p:spTree>
    <p:extLst>
      <p:ext uri="{BB962C8B-B14F-4D97-AF65-F5344CB8AC3E}">
        <p14:creationId xmlns:p14="http://schemas.microsoft.com/office/powerpoint/2010/main" val="388185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Serverless </a:t>
            </a:r>
            <a:endParaRPr lang="en-US" sz="3236" dirty="0">
              <a:solidFill>
                <a:schemeClr val="tx1"/>
              </a:solidFill>
              <a:latin typeface="Segoe UI" panose="020B0502040204020203" pitchFamily="34" charset="0"/>
            </a:endParaRPr>
          </a:p>
        </p:txBody>
      </p:sp>
      <p:pic>
        <p:nvPicPr>
          <p:cNvPr id="5" name="Picture 4" descr="&quot;&quot;" title="&quot;&quot;">
            <a:extLst>
              <a:ext uri="{FF2B5EF4-FFF2-40B4-BE49-F238E27FC236}">
                <a16:creationId xmlns:a16="http://schemas.microsoft.com/office/drawing/2014/main" id="{B06C72CC-605A-4C15-A1AB-6CA0730A14B7}"/>
              </a:ext>
            </a:extLst>
          </p:cNvPr>
          <p:cNvPicPr>
            <a:picLocks noChangeAspect="1"/>
          </p:cNvPicPr>
          <p:nvPr/>
        </p:nvPicPr>
        <p:blipFill>
          <a:blip r:embed="rId3"/>
          <a:stretch>
            <a:fillRect/>
          </a:stretch>
        </p:blipFill>
        <p:spPr>
          <a:xfrm>
            <a:off x="413345" y="2159256"/>
            <a:ext cx="1646282" cy="2949592"/>
          </a:xfrm>
          <a:prstGeom prst="rect">
            <a:avLst/>
          </a:prstGeom>
        </p:spPr>
      </p:pic>
      <p:pic>
        <p:nvPicPr>
          <p:cNvPr id="1026" name="Picture 2" descr="Image result for azure iot hub">
            <a:extLst>
              <a:ext uri="{FF2B5EF4-FFF2-40B4-BE49-F238E27FC236}">
                <a16:creationId xmlns:a16="http://schemas.microsoft.com/office/drawing/2014/main" id="{034C1269-4B25-47D9-903E-C084AC221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748" y="3024491"/>
            <a:ext cx="1376247" cy="1376247"/>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8564B81A-14AC-4BD6-A4F4-365A0BBAAB44}"/>
              </a:ext>
            </a:extLst>
          </p:cNvPr>
          <p:cNvSpPr/>
          <p:nvPr/>
        </p:nvSpPr>
        <p:spPr bwMode="auto">
          <a:xfrm>
            <a:off x="2265666" y="3609047"/>
            <a:ext cx="1322165" cy="129473"/>
          </a:xfrm>
          <a:prstGeom prst="rightArrow">
            <a:avLst>
              <a:gd name="adj1" fmla="val 50000"/>
              <a:gd name="adj2"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8DB1BDF0-5DD0-4B04-ACAD-1D1010C5DBE1}"/>
              </a:ext>
            </a:extLst>
          </p:cNvPr>
          <p:cNvSpPr/>
          <p:nvPr/>
        </p:nvSpPr>
        <p:spPr bwMode="auto">
          <a:xfrm>
            <a:off x="5770695" y="3522375"/>
            <a:ext cx="1101298" cy="165570"/>
          </a:xfrm>
          <a:prstGeom prst="rightArrow">
            <a:avLst>
              <a:gd name="adj1" fmla="val 50000"/>
              <a:gd name="adj2"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2050" name="Picture 2" descr="Related image">
            <a:extLst>
              <a:ext uri="{FF2B5EF4-FFF2-40B4-BE49-F238E27FC236}">
                <a16:creationId xmlns:a16="http://schemas.microsoft.com/office/drawing/2014/main" id="{243F5105-840D-4016-9525-147E385D9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3638" y="3035022"/>
            <a:ext cx="1646283" cy="1646283"/>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Rectangle 10">
            <a:extLst>
              <a:ext uri="{FF2B5EF4-FFF2-40B4-BE49-F238E27FC236}">
                <a16:creationId xmlns:a16="http://schemas.microsoft.com/office/drawing/2014/main" id="{60C43FFC-6D23-4D81-ACE0-CE64E69B4439}"/>
              </a:ext>
            </a:extLst>
          </p:cNvPr>
          <p:cNvSpPr/>
          <p:nvPr/>
        </p:nvSpPr>
        <p:spPr bwMode="auto">
          <a:xfrm>
            <a:off x="2223337" y="2656169"/>
            <a:ext cx="1476660" cy="359800"/>
          </a:xfrm>
          <a:prstGeom prst="wedgeRectCallout">
            <a:avLst>
              <a:gd name="adj1" fmla="val -38005"/>
              <a:gd name="adj2" fmla="val 13075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Message/Events</a:t>
            </a:r>
          </a:p>
        </p:txBody>
      </p:sp>
      <p:sp>
        <p:nvSpPr>
          <p:cNvPr id="12" name="TextBox 11">
            <a:extLst>
              <a:ext uri="{FF2B5EF4-FFF2-40B4-BE49-F238E27FC236}">
                <a16:creationId xmlns:a16="http://schemas.microsoft.com/office/drawing/2014/main" id="{2247A183-3D66-4AD3-AD8F-5949095730EA}"/>
              </a:ext>
            </a:extLst>
          </p:cNvPr>
          <p:cNvSpPr txBox="1"/>
          <p:nvPr/>
        </p:nvSpPr>
        <p:spPr>
          <a:xfrm>
            <a:off x="375948" y="5226156"/>
            <a:ext cx="208763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Smart Meter</a:t>
            </a:r>
          </a:p>
        </p:txBody>
      </p:sp>
      <p:sp>
        <p:nvSpPr>
          <p:cNvPr id="13" name="TextBox 12">
            <a:extLst>
              <a:ext uri="{FF2B5EF4-FFF2-40B4-BE49-F238E27FC236}">
                <a16:creationId xmlns:a16="http://schemas.microsoft.com/office/drawing/2014/main" id="{080DD415-0CF5-41FE-8D52-CCBD3F33D308}"/>
              </a:ext>
            </a:extLst>
          </p:cNvPr>
          <p:cNvSpPr txBox="1"/>
          <p:nvPr/>
        </p:nvSpPr>
        <p:spPr>
          <a:xfrm>
            <a:off x="3691149" y="5108848"/>
            <a:ext cx="208763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IoT Hub</a:t>
            </a:r>
          </a:p>
        </p:txBody>
      </p:sp>
      <p:sp>
        <p:nvSpPr>
          <p:cNvPr id="14" name="TextBox 13">
            <a:extLst>
              <a:ext uri="{FF2B5EF4-FFF2-40B4-BE49-F238E27FC236}">
                <a16:creationId xmlns:a16="http://schemas.microsoft.com/office/drawing/2014/main" id="{4E292167-2967-4658-9511-F6A3C9C8326E}"/>
              </a:ext>
            </a:extLst>
          </p:cNvPr>
          <p:cNvSpPr txBox="1"/>
          <p:nvPr/>
        </p:nvSpPr>
        <p:spPr>
          <a:xfrm>
            <a:off x="6789549" y="5018487"/>
            <a:ext cx="317299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Function</a:t>
            </a:r>
          </a:p>
        </p:txBody>
      </p:sp>
      <p:pic>
        <p:nvPicPr>
          <p:cNvPr id="2052" name="Picture 4" descr="Image result for azure cosmos db">
            <a:extLst>
              <a:ext uri="{FF2B5EF4-FFF2-40B4-BE49-F238E27FC236}">
                <a16:creationId xmlns:a16="http://schemas.microsoft.com/office/drawing/2014/main" id="{573C17FD-D2CE-445E-A09C-5C48BBBB31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9185" y="2633304"/>
            <a:ext cx="1786269" cy="1786269"/>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848C6B13-BB43-42DA-9640-5DAFB4C78243}"/>
              </a:ext>
            </a:extLst>
          </p:cNvPr>
          <p:cNvSpPr/>
          <p:nvPr/>
        </p:nvSpPr>
        <p:spPr bwMode="auto">
          <a:xfrm>
            <a:off x="9111357" y="3542442"/>
            <a:ext cx="1101298" cy="165570"/>
          </a:xfrm>
          <a:prstGeom prst="rightArrow">
            <a:avLst>
              <a:gd name="adj1" fmla="val 50000"/>
              <a:gd name="adj2"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213ECD3-E21D-44D9-918B-8D4EEF1CF74F}"/>
              </a:ext>
            </a:extLst>
          </p:cNvPr>
          <p:cNvSpPr txBox="1"/>
          <p:nvPr/>
        </p:nvSpPr>
        <p:spPr>
          <a:xfrm>
            <a:off x="9924875" y="4912224"/>
            <a:ext cx="209685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Cosmos DB</a:t>
            </a:r>
          </a:p>
        </p:txBody>
      </p:sp>
    </p:spTree>
    <p:extLst>
      <p:ext uri="{BB962C8B-B14F-4D97-AF65-F5344CB8AC3E}">
        <p14:creationId xmlns:p14="http://schemas.microsoft.com/office/powerpoint/2010/main" val="400630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Notification </a:t>
            </a:r>
            <a:endParaRPr lang="en-US" sz="3236" dirty="0">
              <a:solidFill>
                <a:schemeClr val="tx1"/>
              </a:solidFill>
              <a:latin typeface="Segoe UI" panose="020B0502040204020203" pitchFamily="34" charset="0"/>
            </a:endParaRPr>
          </a:p>
        </p:txBody>
      </p:sp>
      <p:pic>
        <p:nvPicPr>
          <p:cNvPr id="5" name="Picture 4" descr="&quot;&quot;" title="&quot;&quot;">
            <a:extLst>
              <a:ext uri="{FF2B5EF4-FFF2-40B4-BE49-F238E27FC236}">
                <a16:creationId xmlns:a16="http://schemas.microsoft.com/office/drawing/2014/main" id="{B06C72CC-605A-4C15-A1AB-6CA0730A14B7}"/>
              </a:ext>
            </a:extLst>
          </p:cNvPr>
          <p:cNvPicPr>
            <a:picLocks noChangeAspect="1"/>
          </p:cNvPicPr>
          <p:nvPr/>
        </p:nvPicPr>
        <p:blipFill>
          <a:blip r:embed="rId3"/>
          <a:stretch>
            <a:fillRect/>
          </a:stretch>
        </p:blipFill>
        <p:spPr>
          <a:xfrm>
            <a:off x="413345" y="2159256"/>
            <a:ext cx="1646282" cy="2949592"/>
          </a:xfrm>
          <a:prstGeom prst="rect">
            <a:avLst/>
          </a:prstGeom>
        </p:spPr>
      </p:pic>
      <p:pic>
        <p:nvPicPr>
          <p:cNvPr id="1026" name="Picture 2" descr="Image result for azure iot hub">
            <a:extLst>
              <a:ext uri="{FF2B5EF4-FFF2-40B4-BE49-F238E27FC236}">
                <a16:creationId xmlns:a16="http://schemas.microsoft.com/office/drawing/2014/main" id="{034C1269-4B25-47D9-903E-C084AC221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969" y="3204446"/>
            <a:ext cx="1051966" cy="105196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8564B81A-14AC-4BD6-A4F4-365A0BBAAB44}"/>
              </a:ext>
            </a:extLst>
          </p:cNvPr>
          <p:cNvSpPr/>
          <p:nvPr/>
        </p:nvSpPr>
        <p:spPr bwMode="auto">
          <a:xfrm>
            <a:off x="2265666" y="3609047"/>
            <a:ext cx="1322165" cy="129473"/>
          </a:xfrm>
          <a:prstGeom prst="rightArrow">
            <a:avLst>
              <a:gd name="adj1" fmla="val 50000"/>
              <a:gd name="adj2"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8DB1BDF0-5DD0-4B04-ACAD-1D1010C5DBE1}"/>
              </a:ext>
            </a:extLst>
          </p:cNvPr>
          <p:cNvSpPr/>
          <p:nvPr/>
        </p:nvSpPr>
        <p:spPr bwMode="auto">
          <a:xfrm>
            <a:off x="4928050" y="3566627"/>
            <a:ext cx="1553669" cy="171893"/>
          </a:xfrm>
          <a:prstGeom prst="rightArrow">
            <a:avLst>
              <a:gd name="adj1" fmla="val 50000"/>
              <a:gd name="adj2"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60C43FFC-6D23-4D81-ACE0-CE64E69B4439}"/>
              </a:ext>
            </a:extLst>
          </p:cNvPr>
          <p:cNvSpPr/>
          <p:nvPr/>
        </p:nvSpPr>
        <p:spPr bwMode="auto">
          <a:xfrm>
            <a:off x="2223337" y="2656169"/>
            <a:ext cx="1476660" cy="359800"/>
          </a:xfrm>
          <a:prstGeom prst="wedgeRectCallout">
            <a:avLst>
              <a:gd name="adj1" fmla="val -38005"/>
              <a:gd name="adj2" fmla="val 13075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Message/Events</a:t>
            </a:r>
          </a:p>
        </p:txBody>
      </p:sp>
      <p:sp>
        <p:nvSpPr>
          <p:cNvPr id="12" name="TextBox 11">
            <a:extLst>
              <a:ext uri="{FF2B5EF4-FFF2-40B4-BE49-F238E27FC236}">
                <a16:creationId xmlns:a16="http://schemas.microsoft.com/office/drawing/2014/main" id="{2247A183-3D66-4AD3-AD8F-5949095730EA}"/>
              </a:ext>
            </a:extLst>
          </p:cNvPr>
          <p:cNvSpPr txBox="1"/>
          <p:nvPr/>
        </p:nvSpPr>
        <p:spPr>
          <a:xfrm>
            <a:off x="375948" y="5226156"/>
            <a:ext cx="208763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Smart Meter</a:t>
            </a:r>
          </a:p>
        </p:txBody>
      </p:sp>
      <p:sp>
        <p:nvSpPr>
          <p:cNvPr id="13" name="TextBox 12">
            <a:extLst>
              <a:ext uri="{FF2B5EF4-FFF2-40B4-BE49-F238E27FC236}">
                <a16:creationId xmlns:a16="http://schemas.microsoft.com/office/drawing/2014/main" id="{080DD415-0CF5-41FE-8D52-CCBD3F33D308}"/>
              </a:ext>
            </a:extLst>
          </p:cNvPr>
          <p:cNvSpPr txBox="1"/>
          <p:nvPr/>
        </p:nvSpPr>
        <p:spPr>
          <a:xfrm>
            <a:off x="3456481" y="5108848"/>
            <a:ext cx="208763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IoT Hub</a:t>
            </a:r>
          </a:p>
        </p:txBody>
      </p:sp>
      <p:sp>
        <p:nvSpPr>
          <p:cNvPr id="14" name="TextBox 13">
            <a:extLst>
              <a:ext uri="{FF2B5EF4-FFF2-40B4-BE49-F238E27FC236}">
                <a16:creationId xmlns:a16="http://schemas.microsoft.com/office/drawing/2014/main" id="{4E292167-2967-4658-9511-F6A3C9C8326E}"/>
              </a:ext>
            </a:extLst>
          </p:cNvPr>
          <p:cNvSpPr txBox="1"/>
          <p:nvPr/>
        </p:nvSpPr>
        <p:spPr>
          <a:xfrm>
            <a:off x="6061553" y="5110203"/>
            <a:ext cx="250107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Event Grid</a:t>
            </a:r>
          </a:p>
        </p:txBody>
      </p:sp>
      <p:sp>
        <p:nvSpPr>
          <p:cNvPr id="15" name="Arrow: Right 14">
            <a:extLst>
              <a:ext uri="{FF2B5EF4-FFF2-40B4-BE49-F238E27FC236}">
                <a16:creationId xmlns:a16="http://schemas.microsoft.com/office/drawing/2014/main" id="{848C6B13-BB43-42DA-9640-5DAFB4C78243}"/>
              </a:ext>
            </a:extLst>
          </p:cNvPr>
          <p:cNvSpPr/>
          <p:nvPr/>
        </p:nvSpPr>
        <p:spPr bwMode="auto">
          <a:xfrm>
            <a:off x="8229601" y="3566628"/>
            <a:ext cx="1513718" cy="171892"/>
          </a:xfrm>
          <a:prstGeom prst="rightArrow">
            <a:avLst>
              <a:gd name="adj1" fmla="val 50000"/>
              <a:gd name="adj2"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213ECD3-E21D-44D9-918B-8D4EEF1CF74F}"/>
              </a:ext>
            </a:extLst>
          </p:cNvPr>
          <p:cNvSpPr txBox="1"/>
          <p:nvPr/>
        </p:nvSpPr>
        <p:spPr>
          <a:xfrm>
            <a:off x="9528367" y="5025512"/>
            <a:ext cx="209685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Logic Apps</a:t>
            </a:r>
          </a:p>
        </p:txBody>
      </p:sp>
      <p:pic>
        <p:nvPicPr>
          <p:cNvPr id="3074" name="Picture 2" descr="Related image">
            <a:extLst>
              <a:ext uri="{FF2B5EF4-FFF2-40B4-BE49-F238E27FC236}">
                <a16:creationId xmlns:a16="http://schemas.microsoft.com/office/drawing/2014/main" id="{D33DEBCD-D010-4256-94A0-7C5F5DE656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8379" y="3042568"/>
            <a:ext cx="1405800" cy="1405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zure logic apps">
            <a:extLst>
              <a:ext uri="{FF2B5EF4-FFF2-40B4-BE49-F238E27FC236}">
                <a16:creationId xmlns:a16="http://schemas.microsoft.com/office/drawing/2014/main" id="{3554093C-AA0B-429D-8DFF-AE68E81282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2230" y="3083909"/>
            <a:ext cx="1390538" cy="13905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email exchange">
            <a:extLst>
              <a:ext uri="{FF2B5EF4-FFF2-40B4-BE49-F238E27FC236}">
                <a16:creationId xmlns:a16="http://schemas.microsoft.com/office/drawing/2014/main" id="{08AA697A-2F37-49CE-A89C-09649DC3C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1511" y="927281"/>
            <a:ext cx="1231975" cy="123197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3EAA9EDE-5C46-4BC2-B035-04C8B0463D9D}"/>
              </a:ext>
            </a:extLst>
          </p:cNvPr>
          <p:cNvCxnSpPr>
            <a:cxnSpLocks/>
            <a:endCxn id="3078" idx="2"/>
          </p:cNvCxnSpPr>
          <p:nvPr/>
        </p:nvCxnSpPr>
        <p:spPr>
          <a:xfrm flipV="1">
            <a:off x="10637499" y="2159256"/>
            <a:ext cx="0" cy="856713"/>
          </a:xfrm>
          <a:prstGeom prst="straightConnector1">
            <a:avLst/>
          </a:prstGeom>
          <a:ln w="50800">
            <a:solidFill>
              <a:srgbClr val="FF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506C9B-0D3B-4FE9-9D1E-242EAA8D1A4D}"/>
              </a:ext>
            </a:extLst>
          </p:cNvPr>
          <p:cNvSpPr txBox="1"/>
          <p:nvPr/>
        </p:nvSpPr>
        <p:spPr>
          <a:xfrm>
            <a:off x="9762720" y="2342237"/>
            <a:ext cx="209685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Send Mail</a:t>
            </a:r>
          </a:p>
        </p:txBody>
      </p:sp>
    </p:spTree>
    <p:extLst>
      <p:ext uri="{BB962C8B-B14F-4D97-AF65-F5344CB8AC3E}">
        <p14:creationId xmlns:p14="http://schemas.microsoft.com/office/powerpoint/2010/main" val="56664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sp>
        <p:nvSpPr>
          <p:cNvPr id="15" name="TextBox 14">
            <a:extLst>
              <a:ext uri="{FF2B5EF4-FFF2-40B4-BE49-F238E27FC236}">
                <a16:creationId xmlns:a16="http://schemas.microsoft.com/office/drawing/2014/main" id="{D04D8CF1-5197-4298-9E59-8E78BD2D3344}"/>
              </a:ext>
            </a:extLst>
          </p:cNvPr>
          <p:cNvSpPr txBox="1"/>
          <p:nvPr/>
        </p:nvSpPr>
        <p:spPr>
          <a:xfrm>
            <a:off x="467018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89756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90059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96233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78212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490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444575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4619645" y="2728530"/>
            <a:ext cx="2844281"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a:t>
            </a: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444575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7" name="Picture 6" descr="Diagram shows how commands from the Fabrikam device management website would flow to the target device. " title="Cloud-to-device communication">
            <a:extLst>
              <a:ext uri="{FF2B5EF4-FFF2-40B4-BE49-F238E27FC236}">
                <a16:creationId xmlns:a16="http://schemas.microsoft.com/office/drawing/2014/main" id="{5F23C760-F7D6-48C1-BCB1-BB24140F8F2B}"/>
              </a:ext>
            </a:extLst>
          </p:cNvPr>
          <p:cNvPicPr>
            <a:picLocks noChangeAspect="1"/>
          </p:cNvPicPr>
          <p:nvPr/>
        </p:nvPicPr>
        <p:blipFill>
          <a:blip r:embed="rId3"/>
          <a:stretch>
            <a:fillRect/>
          </a:stretch>
        </p:blipFill>
        <p:spPr>
          <a:xfrm>
            <a:off x="486941" y="2088842"/>
            <a:ext cx="11218117" cy="4535472"/>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90801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3836</Words>
  <Application>Microsoft Office PowerPoint</Application>
  <PresentationFormat>Widescreen</PresentationFormat>
  <Paragraphs>348</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Real Time Analytics</vt:lpstr>
      <vt:lpstr>Serverless </vt:lpstr>
      <vt:lpstr>Notification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2019-02-27T08:18:16Z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